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irOhAHrB0oftbGtlpQADokJZCA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QuickStarter has created an outline to help you get started on your presentation. Some slides include information here in the notes to provide additional topics for you to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More key facts:</a:t>
            </a:r>
            <a:endParaRPr/>
          </a:p>
          <a:p>
            <a:pPr indent="-171450" lvl="0" marL="171450" rtl="0" algn="l">
              <a:spcBef>
                <a:spcPts val="0"/>
              </a:spcBef>
              <a:spcAft>
                <a:spcPts val="0"/>
              </a:spcAft>
              <a:buClr>
                <a:schemeClr val="dk1"/>
              </a:buClr>
              <a:buSzPts val="1200"/>
              <a:buFont typeface="Arial"/>
              <a:buChar char="•"/>
            </a:pPr>
            <a:r>
              <a:rPr b="1" lang="en-US"/>
              <a:t>Academic conference: </a:t>
            </a:r>
            <a:r>
              <a:rPr lang="en-US"/>
              <a:t>ICC 2016, GLOBECOM 2015, UbiComp 2014, CHI 2016, IOT 2015, INFOCOM 2016, ETFA 2016, WCNC 2016, PerCom 2016, WWW 2016, ICT 2015, PIMRC 2015, AINA 2016, SenSys 2015, CCNC 2016, VTC 2016, SECON 2015, LCN 2015, DCOSS 2015, IEEE CLOUD 2015, CIKM 2015, ICCCN 2015, MOBIQUITOUS 2015, HICSS 2016, ISCC 2015, ICEIS 2016, MDM 2015, VLDB 2015, ICDCS 2016, IWCMC 2015, EWSN 2016, ICDE 2016, ICES 2014, ICASSP 2016, WISE 2015, ACM MobiCom 2015, NEW2AN 2015, IEEE VR 2015, CIT 2015, WICON 2014, HPCS 2015, CIAC 2015, MoMM 2014, ICN 2016, ADBIS 2015, SMC 2016, WoWMoM 2016, SIGCOMM 2016, MUE 2015</a:t>
            </a:r>
            <a:endParaRPr/>
          </a:p>
        </p:txBody>
      </p:sp>
      <p:sp>
        <p:nvSpPr>
          <p:cNvPr id="100" name="Google Shape;10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Consider talking about:</a:t>
            </a:r>
            <a:endParaRPr/>
          </a:p>
          <a:p>
            <a:pPr indent="-171450" lvl="0" marL="171450" rtl="0" algn="l">
              <a:spcBef>
                <a:spcPts val="0"/>
              </a:spcBef>
              <a:spcAft>
                <a:spcPts val="0"/>
              </a:spcAft>
              <a:buClr>
                <a:schemeClr val="dk1"/>
              </a:buClr>
              <a:buSzPts val="1200"/>
              <a:buFont typeface="Arial"/>
              <a:buChar char="•"/>
            </a:pPr>
            <a:r>
              <a:rPr lang="en-US"/>
              <a:t>Intelligence</a:t>
            </a:r>
            <a:endParaRPr/>
          </a:p>
          <a:p>
            <a:pPr indent="-171450" lvl="0" marL="171450" rtl="0" algn="l">
              <a:spcBef>
                <a:spcPts val="0"/>
              </a:spcBef>
              <a:spcAft>
                <a:spcPts val="0"/>
              </a:spcAft>
              <a:buClr>
                <a:schemeClr val="dk1"/>
              </a:buClr>
              <a:buSzPts val="1200"/>
              <a:buFont typeface="Arial"/>
              <a:buChar char="•"/>
            </a:pPr>
            <a:r>
              <a:rPr lang="en-US"/>
              <a:t>Architecture</a:t>
            </a:r>
            <a:endParaRPr/>
          </a:p>
          <a:p>
            <a:pPr indent="-171450" lvl="0" marL="171450" rtl="0" algn="l">
              <a:spcBef>
                <a:spcPts val="0"/>
              </a:spcBef>
              <a:spcAft>
                <a:spcPts val="0"/>
              </a:spcAft>
              <a:buClr>
                <a:schemeClr val="dk1"/>
              </a:buClr>
              <a:buSzPts val="1200"/>
              <a:buFont typeface="Arial"/>
              <a:buChar char="•"/>
            </a:pPr>
            <a:r>
              <a:rPr lang="en-US"/>
              <a:t>Complexity</a:t>
            </a:r>
            <a:endParaRPr/>
          </a:p>
          <a:p>
            <a:pPr indent="-171450" lvl="0" marL="171450" rtl="0" algn="l">
              <a:spcBef>
                <a:spcPts val="0"/>
              </a:spcBef>
              <a:spcAft>
                <a:spcPts val="0"/>
              </a:spcAft>
              <a:buClr>
                <a:schemeClr val="dk1"/>
              </a:buClr>
              <a:buSzPts val="1200"/>
              <a:buFont typeface="Arial"/>
              <a:buChar char="•"/>
            </a:pPr>
            <a:r>
              <a:rPr lang="en-US"/>
              <a:t>Size considerations</a:t>
            </a:r>
            <a:endParaRPr/>
          </a:p>
          <a:p>
            <a:pPr indent="-171450" lvl="0" marL="171450" rtl="0" algn="l">
              <a:spcBef>
                <a:spcPts val="0"/>
              </a:spcBef>
              <a:spcAft>
                <a:spcPts val="0"/>
              </a:spcAft>
              <a:buClr>
                <a:schemeClr val="dk1"/>
              </a:buClr>
              <a:buSzPts val="1200"/>
              <a:buFont typeface="Arial"/>
              <a:buChar char="•"/>
            </a:pPr>
            <a:r>
              <a:rPr lang="en-US"/>
              <a:t>Space considerations</a:t>
            </a:r>
            <a:endParaRPr/>
          </a:p>
          <a:p>
            <a:pPr indent="-171450" lvl="0" marL="171450" rtl="0" algn="l">
              <a:spcBef>
                <a:spcPts val="0"/>
              </a:spcBef>
              <a:spcAft>
                <a:spcPts val="0"/>
              </a:spcAft>
              <a:buClr>
                <a:schemeClr val="dk1"/>
              </a:buClr>
              <a:buSzPts val="1200"/>
              <a:buFont typeface="Arial"/>
              <a:buChar char="•"/>
            </a:pPr>
            <a:r>
              <a:rPr lang="en-US"/>
              <a:t>A solution to "basket of remotes"</a:t>
            </a:r>
            <a:endParaRPr/>
          </a:p>
        </p:txBody>
      </p:sp>
      <p:sp>
        <p:nvSpPr>
          <p:cNvPr id="170" name="Google Shape;17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a4b8c8d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a4b8c8d0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5a4b8c8d0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a4b8c8d0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a4b8c8d0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5a4b8c8d0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Consider talking about:</a:t>
            </a:r>
            <a:endParaRPr/>
          </a:p>
          <a:p>
            <a:pPr indent="-171450" lvl="0" marL="171450" rtl="0" algn="l">
              <a:spcBef>
                <a:spcPts val="0"/>
              </a:spcBef>
              <a:spcAft>
                <a:spcPts val="0"/>
              </a:spcAft>
              <a:buClr>
                <a:schemeClr val="dk1"/>
              </a:buClr>
              <a:buSzPts val="1200"/>
              <a:buFont typeface="Arial"/>
              <a:buChar char="•"/>
            </a:pPr>
            <a:r>
              <a:rPr lang="en-US"/>
              <a:t>Addressability</a:t>
            </a:r>
            <a:endParaRPr/>
          </a:p>
          <a:p>
            <a:pPr indent="-171450" lvl="0" marL="171450" rtl="0" algn="l">
              <a:spcBef>
                <a:spcPts val="0"/>
              </a:spcBef>
              <a:spcAft>
                <a:spcPts val="0"/>
              </a:spcAft>
              <a:buClr>
                <a:schemeClr val="dk1"/>
              </a:buClr>
              <a:buSzPts val="1200"/>
              <a:buFont typeface="Arial"/>
              <a:buChar char="•"/>
            </a:pPr>
            <a:r>
              <a:rPr lang="en-US"/>
              <a:t>Medium-range wireless</a:t>
            </a:r>
            <a:endParaRPr/>
          </a:p>
          <a:p>
            <a:pPr indent="-171450" lvl="0" marL="171450" rtl="0" algn="l">
              <a:spcBef>
                <a:spcPts val="0"/>
              </a:spcBef>
              <a:spcAft>
                <a:spcPts val="0"/>
              </a:spcAft>
              <a:buClr>
                <a:schemeClr val="dk1"/>
              </a:buClr>
              <a:buSzPts val="1200"/>
              <a:buFont typeface="Arial"/>
              <a:buChar char="•"/>
            </a:pPr>
            <a:r>
              <a:rPr lang="en-US"/>
              <a:t>Long-range wireless</a:t>
            </a:r>
            <a:endParaRPr/>
          </a:p>
          <a:p>
            <a:pPr indent="-171450" lvl="0" marL="171450" rtl="0" algn="l">
              <a:spcBef>
                <a:spcPts val="0"/>
              </a:spcBef>
              <a:spcAft>
                <a:spcPts val="0"/>
              </a:spcAft>
              <a:buClr>
                <a:schemeClr val="dk1"/>
              </a:buClr>
              <a:buSzPts val="1200"/>
              <a:buFont typeface="Arial"/>
              <a:buChar char="•"/>
            </a:pPr>
            <a:r>
              <a:rPr lang="en-US"/>
              <a:t>Wired</a:t>
            </a:r>
            <a:endParaRPr/>
          </a:p>
          <a:p>
            <a:pPr indent="-171450" lvl="0" marL="171450" rtl="0" algn="l">
              <a:spcBef>
                <a:spcPts val="0"/>
              </a:spcBef>
              <a:spcAft>
                <a:spcPts val="0"/>
              </a:spcAft>
              <a:buClr>
                <a:schemeClr val="dk1"/>
              </a:buClr>
              <a:buSzPts val="1200"/>
              <a:buFont typeface="Arial"/>
              <a:buChar char="•"/>
            </a:pPr>
            <a:r>
              <a:rPr lang="en-US"/>
              <a:t>Standards and standards organizations</a:t>
            </a:r>
            <a:endParaRPr/>
          </a:p>
        </p:txBody>
      </p:sp>
      <p:sp>
        <p:nvSpPr>
          <p:cNvPr id="192" name="Google Shape;19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a4b8c8d0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a4b8c8d04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5a4b8c8d04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a4b8c8d04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a4b8c8d04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5a4b8c8d04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a4b8c8d04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a4b8c8d04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5a4b8c8d04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187c12ab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187c12ab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5187c12ab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Consider talking about:</a:t>
            </a:r>
            <a:endParaRPr/>
          </a:p>
          <a:p>
            <a:pPr indent="-171450" lvl="0" marL="171450" rtl="0" algn="l">
              <a:spcBef>
                <a:spcPts val="0"/>
              </a:spcBef>
              <a:spcAft>
                <a:spcPts val="0"/>
              </a:spcAft>
              <a:buClr>
                <a:schemeClr val="dk1"/>
              </a:buClr>
              <a:buSzPts val="1200"/>
              <a:buFont typeface="Arial"/>
              <a:buChar char="•"/>
            </a:pPr>
            <a:r>
              <a:rPr lang="en-US"/>
              <a:t>Consumer applications</a:t>
            </a:r>
            <a:endParaRPr/>
          </a:p>
          <a:p>
            <a:pPr indent="-171450" lvl="0" marL="171450" rtl="0" algn="l">
              <a:spcBef>
                <a:spcPts val="0"/>
              </a:spcBef>
              <a:spcAft>
                <a:spcPts val="0"/>
              </a:spcAft>
              <a:buClr>
                <a:schemeClr val="dk1"/>
              </a:buClr>
              <a:buSzPts val="1200"/>
              <a:buFont typeface="Arial"/>
              <a:buChar char="•"/>
            </a:pPr>
            <a:r>
              <a:rPr lang="en-US"/>
              <a:t>Commercial application</a:t>
            </a:r>
            <a:endParaRPr/>
          </a:p>
          <a:p>
            <a:pPr indent="-171450" lvl="0" marL="171450" rtl="0" algn="l">
              <a:spcBef>
                <a:spcPts val="0"/>
              </a:spcBef>
              <a:spcAft>
                <a:spcPts val="0"/>
              </a:spcAft>
              <a:buClr>
                <a:schemeClr val="dk1"/>
              </a:buClr>
              <a:buSzPts val="1200"/>
              <a:buFont typeface="Arial"/>
              <a:buChar char="•"/>
            </a:pPr>
            <a:r>
              <a:rPr lang="en-US"/>
              <a:t>Industrial applications</a:t>
            </a:r>
            <a:endParaRPr/>
          </a:p>
          <a:p>
            <a:pPr indent="-171450" lvl="0" marL="171450" rtl="0" algn="l">
              <a:spcBef>
                <a:spcPts val="0"/>
              </a:spcBef>
              <a:spcAft>
                <a:spcPts val="0"/>
              </a:spcAft>
              <a:buClr>
                <a:schemeClr val="dk1"/>
              </a:buClr>
              <a:buSzPts val="1200"/>
              <a:buFont typeface="Arial"/>
              <a:buChar char="•"/>
            </a:pPr>
            <a:r>
              <a:rPr lang="en-US"/>
              <a:t>Infrastructure applications</a:t>
            </a:r>
            <a:endParaRPr/>
          </a:p>
        </p:txBody>
      </p:sp>
      <p:sp>
        <p:nvSpPr>
          <p:cNvPr id="134" name="Google Shape;13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a4b8c8d04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a4b8c8d04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5a4b8c8d04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187c12ab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187c12ab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5187c12ab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5" name="Shape 15"/>
        <p:cNvGrpSpPr/>
        <p:nvPr/>
      </p:nvGrpSpPr>
      <p:grpSpPr>
        <a:xfrm>
          <a:off x="0" y="0"/>
          <a:ext cx="0" cy="0"/>
          <a:chOff x="0" y="0"/>
          <a:chExt cx="0" cy="0"/>
        </a:xfrm>
      </p:grpSpPr>
      <p:sp>
        <p:nvSpPr>
          <p:cNvPr id="16" name="Google Shape;16;p13"/>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D24726"/>
              </a:buClr>
              <a:buSzPts val="3600"/>
              <a:buFont typeface="Quattrocento Sans"/>
              <a:buNone/>
              <a:defRPr sz="3600">
                <a:solidFill>
                  <a:srgbClr val="D24726"/>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body"/>
          </p:nvPr>
        </p:nvSpPr>
        <p:spPr>
          <a:xfrm>
            <a:off x="838200" y="1625936"/>
            <a:ext cx="105156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rgbClr val="595959"/>
              </a:buClr>
              <a:buSzPts val="1400"/>
              <a:buChar char="•"/>
              <a:defRPr sz="1400">
                <a:solidFill>
                  <a:srgbClr val="595959"/>
                </a:solidFill>
                <a:latin typeface="Quattrocento Sans"/>
                <a:ea typeface="Quattrocento Sans"/>
                <a:cs typeface="Quattrocento Sans"/>
                <a:sym typeface="Quattrocento Sans"/>
              </a:defRPr>
            </a:lvl1pPr>
            <a:lvl2pPr indent="-304800" lvl="1" marL="9144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2pPr>
            <a:lvl3pPr indent="-304800" lvl="2" marL="13716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3pPr>
            <a:lvl4pPr indent="-304800" lvl="3" marL="18288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4pPr>
            <a:lvl5pPr indent="-304800" lvl="4" marL="22860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13"/>
          <p:cNvCxnSpPr/>
          <p:nvPr/>
        </p:nvCxnSpPr>
        <p:spPr>
          <a:xfrm>
            <a:off x="952500" y="1284718"/>
            <a:ext cx="103632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8" name="Shape 78"/>
        <p:cNvGrpSpPr/>
        <p:nvPr/>
      </p:nvGrpSpPr>
      <p:grpSpPr>
        <a:xfrm>
          <a:off x="0" y="0"/>
          <a:ext cx="0" cy="0"/>
          <a:chOff x="0" y="0"/>
          <a:chExt cx="0" cy="0"/>
        </a:xfrm>
      </p:grpSpPr>
      <p:sp>
        <p:nvSpPr>
          <p:cNvPr id="79" name="Google Shape;79;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81" name="Google Shape;81;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5" name="Shape 85"/>
        <p:cNvGrpSpPr/>
        <p:nvPr/>
      </p:nvGrpSpPr>
      <p:grpSpPr>
        <a:xfrm>
          <a:off x="0" y="0"/>
          <a:ext cx="0" cy="0"/>
          <a:chOff x="0" y="0"/>
          <a:chExt cx="0" cy="0"/>
        </a:xfrm>
      </p:grpSpPr>
      <p:sp>
        <p:nvSpPr>
          <p:cNvPr id="86" name="Google Shape;8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8" name="Shape 28"/>
        <p:cNvGrpSpPr/>
        <p:nvPr/>
      </p:nvGrpSpPr>
      <p:grpSpPr>
        <a:xfrm>
          <a:off x="0" y="0"/>
          <a:ext cx="0" cy="0"/>
          <a:chOff x="0" y="0"/>
          <a:chExt cx="0" cy="0"/>
        </a:xfrm>
      </p:grpSpPr>
      <p:sp>
        <p:nvSpPr>
          <p:cNvPr id="29" name="Google Shape;29;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4" name="Shape 34"/>
        <p:cNvGrpSpPr/>
        <p:nvPr/>
      </p:nvGrpSpPr>
      <p:grpSpPr>
        <a:xfrm>
          <a:off x="0" y="0"/>
          <a:ext cx="0" cy="0"/>
          <a:chOff x="0" y="0"/>
          <a:chExt cx="0" cy="0"/>
        </a:xfrm>
      </p:grpSpPr>
      <p:sp>
        <p:nvSpPr>
          <p:cNvPr id="35" name="Google Shape;3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0" name="Shape 40"/>
        <p:cNvGrpSpPr/>
        <p:nvPr/>
      </p:nvGrpSpPr>
      <p:grpSpPr>
        <a:xfrm>
          <a:off x="0" y="0"/>
          <a:ext cx="0" cy="0"/>
          <a:chOff x="0" y="0"/>
          <a:chExt cx="0" cy="0"/>
        </a:xfrm>
      </p:grpSpPr>
      <p:sp>
        <p:nvSpPr>
          <p:cNvPr id="41" name="Google Shape;41;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6" name="Shape 46"/>
        <p:cNvGrpSpPr/>
        <p:nvPr/>
      </p:nvGrpSpPr>
      <p:grpSpPr>
        <a:xfrm>
          <a:off x="0" y="0"/>
          <a:ext cx="0" cy="0"/>
          <a:chOff x="0" y="0"/>
          <a:chExt cx="0" cy="0"/>
        </a:xfrm>
      </p:grpSpPr>
      <p:sp>
        <p:nvSpPr>
          <p:cNvPr id="47" name="Google Shape;47;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3" name="Shape 53"/>
        <p:cNvGrpSpPr/>
        <p:nvPr/>
      </p:nvGrpSpPr>
      <p:grpSpPr>
        <a:xfrm>
          <a:off x="0" y="0"/>
          <a:ext cx="0" cy="0"/>
          <a:chOff x="0" y="0"/>
          <a:chExt cx="0" cy="0"/>
        </a:xfrm>
      </p:grpSpPr>
      <p:sp>
        <p:nvSpPr>
          <p:cNvPr id="54" name="Google Shape;54;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2" name="Shape 62"/>
        <p:cNvGrpSpPr/>
        <p:nvPr/>
      </p:nvGrpSpPr>
      <p:grpSpPr>
        <a:xfrm>
          <a:off x="0" y="0"/>
          <a:ext cx="0" cy="0"/>
          <a:chOff x="0" y="0"/>
          <a:chExt cx="0" cy="0"/>
        </a:xfrm>
      </p:grpSpPr>
      <p:sp>
        <p:nvSpPr>
          <p:cNvPr id="63" name="Google Shape;6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
        <p:nvSpPr>
          <p:cNvPr id="68" name="Google Shape;6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1" name="Shape 71"/>
        <p:cNvGrpSpPr/>
        <p:nvPr/>
      </p:nvGrpSpPr>
      <p:grpSpPr>
        <a:xfrm>
          <a:off x="0" y="0"/>
          <a:ext cx="0" cy="0"/>
          <a:chOff x="0" y="0"/>
          <a:chExt cx="0" cy="0"/>
        </a:xfrm>
      </p:grpSpPr>
      <p:sp>
        <p:nvSpPr>
          <p:cNvPr id="72" name="Google Shape;72;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 name="Shape 22"/>
        <p:cNvGrpSpPr/>
        <p:nvPr/>
      </p:nvGrpSpPr>
      <p:grpSpPr>
        <a:xfrm>
          <a:off x="0" y="0"/>
          <a:ext cx="0" cy="0"/>
          <a:chOff x="0" y="0"/>
          <a:chExt cx="0" cy="0"/>
        </a:xfrm>
      </p:grpSpPr>
      <p:sp>
        <p:nvSpPr>
          <p:cNvPr id="23" name="Google Shape;23;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ibm.com/blogs/bluemix/2015/07/scaling-to-100k-devices-with-iot-on-bluemix/" TargetMode="External"/><Relationship Id="rId4" Type="http://schemas.openxmlformats.org/officeDocument/2006/relationships/hyperlink" Target="https://www.cypress.com/solutions/internet-things-io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youtube.com/watch?v=r9oGbgbOZrM" TargetMode="External"/><Relationship Id="rId4" Type="http://schemas.openxmlformats.org/officeDocument/2006/relationships/hyperlink" Target="https://www.youtube.com/watch?v=hP5QE_DyKp0" TargetMode="External"/><Relationship Id="rId9" Type="http://schemas.openxmlformats.org/officeDocument/2006/relationships/hyperlink" Target="https://www.youtube.com/watch?v=BcakVMhDq_w&amp;t=29s" TargetMode="External"/><Relationship Id="rId5" Type="http://schemas.openxmlformats.org/officeDocument/2006/relationships/hyperlink" Target="https://www.youtube.com/watch?v=3B5sttB1Dwk" TargetMode="External"/><Relationship Id="rId6" Type="http://schemas.openxmlformats.org/officeDocument/2006/relationships/hyperlink" Target="https://www.youtube.com/watch?v=84AarmVjeUI" TargetMode="External"/><Relationship Id="rId7" Type="http://schemas.openxmlformats.org/officeDocument/2006/relationships/hyperlink" Target="https://www.youtube.com/watch?v=qzSABBi46_w" TargetMode="External"/><Relationship Id="rId8" Type="http://schemas.openxmlformats.org/officeDocument/2006/relationships/hyperlink" Target="https://www.youtube.com/watch?v=ReMkE6vTQV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ti.com/lit/ug/tidud09a/tidud09a.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 name="Shape 101"/>
        <p:cNvGrpSpPr/>
        <p:nvPr/>
      </p:nvGrpSpPr>
      <p:grpSpPr>
        <a:xfrm>
          <a:off x="0" y="0"/>
          <a:ext cx="0" cy="0"/>
          <a:chOff x="0" y="0"/>
          <a:chExt cx="0" cy="0"/>
        </a:xfrm>
      </p:grpSpPr>
      <p:sp>
        <p:nvSpPr>
          <p:cNvPr id="102" name="Google Shape;102;p1"/>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latin typeface="Quattrocento Sans"/>
                <a:ea typeface="Quattrocento Sans"/>
                <a:cs typeface="Quattrocento Sans"/>
                <a:sym typeface="Quattrocento Sans"/>
              </a:rPr>
              <a:t>CMPE189 Group 4 Project Diagrams</a:t>
            </a:r>
            <a:endParaRPr/>
          </a:p>
        </p:txBody>
      </p:sp>
      <p:sp>
        <p:nvSpPr>
          <p:cNvPr id="103" name="Google Shape;103;p1"/>
          <p:cNvSpPr/>
          <p:nvPr/>
        </p:nvSpPr>
        <p:spPr>
          <a:xfrm>
            <a:off x="838200" y="1461299"/>
            <a:ext cx="10462846" cy="41549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D24726"/>
                </a:solidFill>
                <a:latin typeface="Quattrocento Sans"/>
                <a:ea typeface="Quattrocento Sans"/>
                <a:cs typeface="Quattrocento Sans"/>
                <a:sym typeface="Quattrocento Sans"/>
              </a:rPr>
              <a:t>Key facts about your topic</a:t>
            </a:r>
            <a:endParaRPr/>
          </a:p>
        </p:txBody>
      </p:sp>
      <p:sp>
        <p:nvSpPr>
          <p:cNvPr id="104" name="Google Shape;104;p1"/>
          <p:cNvSpPr txBox="1"/>
          <p:nvPr/>
        </p:nvSpPr>
        <p:spPr>
          <a:xfrm>
            <a:off x="850250" y="1876798"/>
            <a:ext cx="5028036" cy="40000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rgbClr val="595959"/>
              </a:buClr>
              <a:buSzPts val="1400"/>
              <a:buFont typeface="Arial"/>
              <a:buNone/>
            </a:pPr>
            <a:r>
              <a:rPr b="0" i="0" lang="en-US" sz="1400" u="none" cap="none" strike="noStrike">
                <a:solidFill>
                  <a:srgbClr val="595959"/>
                </a:solidFill>
                <a:latin typeface="Quattrocento Sans"/>
                <a:ea typeface="Quattrocento Sans"/>
                <a:cs typeface="Quattrocento Sans"/>
                <a:sym typeface="Quattrocento Sans"/>
              </a:rPr>
              <a:t>The Internet of things is the extension of Internet connectivity into physical devices and everyday objects. Embedded with electronics, Internet connectivity, and other forms of hardware, these devices can communicate and interact with others over the Internet, and they can be remotely monitored and controlled.</a:t>
            </a:r>
            <a:endParaRPr/>
          </a:p>
        </p:txBody>
      </p:sp>
      <p:sp>
        <p:nvSpPr>
          <p:cNvPr id="105" name="Google Shape;105;p1"/>
          <p:cNvSpPr/>
          <p:nvPr/>
        </p:nvSpPr>
        <p:spPr>
          <a:xfrm>
            <a:off x="6211660" y="1876798"/>
            <a:ext cx="5237389" cy="296068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400" u="none" cap="none" strike="noStrike">
                <a:solidFill>
                  <a:srgbClr val="D24726"/>
                </a:solidFill>
                <a:latin typeface="Quattrocento Sans"/>
                <a:ea typeface="Quattrocento Sans"/>
                <a:cs typeface="Quattrocento Sans"/>
                <a:sym typeface="Quattrocento Sans"/>
              </a:rPr>
              <a:t>Discussion:</a:t>
            </a:r>
            <a:endParaRPr/>
          </a:p>
          <a:p>
            <a:pPr indent="0" lvl="0" marL="0" marR="0" rtl="0" algn="l">
              <a:lnSpc>
                <a:spcPct val="150000"/>
              </a:lnSpc>
              <a:spcBef>
                <a:spcPts val="0"/>
              </a:spcBef>
              <a:spcAft>
                <a:spcPts val="0"/>
              </a:spcAft>
              <a:buNone/>
            </a:pPr>
            <a:r>
              <a:rPr b="0" i="0" lang="en-US" sz="1400" u="none" cap="none" strike="noStrike">
                <a:solidFill>
                  <a:srgbClr val="595959"/>
                </a:solidFill>
                <a:latin typeface="Quattrocento Sans"/>
                <a:ea typeface="Quattrocento Sans"/>
                <a:cs typeface="Quattrocento Sans"/>
                <a:sym typeface="Quattrocento Sans"/>
              </a:rPr>
              <a:t>Hardware and Software additional required installation</a:t>
            </a:r>
            <a:endParaRPr/>
          </a:p>
          <a:p>
            <a:pPr indent="0" lvl="0" marL="0" marR="0" rtl="0" algn="l">
              <a:lnSpc>
                <a:spcPct val="150000"/>
              </a:lnSpc>
              <a:spcBef>
                <a:spcPts val="0"/>
              </a:spcBef>
              <a:spcAft>
                <a:spcPts val="0"/>
              </a:spcAft>
              <a:buNone/>
            </a:pPr>
            <a:r>
              <a:rPr b="1" i="0" lang="en-US" sz="1400" u="none" cap="none" strike="noStrike">
                <a:solidFill>
                  <a:srgbClr val="595959"/>
                </a:solidFill>
                <a:latin typeface="Quattrocento Sans"/>
                <a:ea typeface="Quattrocento Sans"/>
                <a:cs typeface="Quattrocento Sans"/>
                <a:sym typeface="Quattrocento Sans"/>
              </a:rPr>
              <a:t>Hardware:</a:t>
            </a:r>
            <a:endParaRPr/>
          </a:p>
          <a:p>
            <a:pPr indent="0" lvl="0" marL="0" marR="0" rtl="0" algn="l">
              <a:lnSpc>
                <a:spcPct val="150000"/>
              </a:lnSpc>
              <a:spcBef>
                <a:spcPts val="0"/>
              </a:spcBef>
              <a:spcAft>
                <a:spcPts val="0"/>
              </a:spcAft>
              <a:buNone/>
            </a:pPr>
            <a:r>
              <a:rPr b="1" i="0" lang="en-US" sz="1400" u="none" cap="none" strike="noStrike">
                <a:solidFill>
                  <a:srgbClr val="595959"/>
                </a:solidFill>
                <a:latin typeface="Quattrocento Sans"/>
                <a:ea typeface="Quattrocento Sans"/>
                <a:cs typeface="Quattrocento Sans"/>
                <a:sym typeface="Quattrocento Sans"/>
              </a:rPr>
              <a:t>Requesting a good quality sensor and JTAG cable</a:t>
            </a:r>
            <a:endParaRPr/>
          </a:p>
          <a:p>
            <a:pPr indent="0" lvl="0" marL="0" marR="0" rtl="0" algn="l">
              <a:lnSpc>
                <a:spcPct val="150000"/>
              </a:lnSpc>
              <a:spcBef>
                <a:spcPts val="0"/>
              </a:spcBef>
              <a:spcAft>
                <a:spcPts val="0"/>
              </a:spcAft>
              <a:buNone/>
            </a:pPr>
            <a:r>
              <a:rPr b="1" i="0" lang="en-US" sz="1400" u="none" cap="none" strike="noStrike">
                <a:solidFill>
                  <a:srgbClr val="595959"/>
                </a:solidFill>
                <a:latin typeface="Quattrocento Sans"/>
                <a:ea typeface="Quattrocento Sans"/>
                <a:cs typeface="Quattrocento Sans"/>
                <a:sym typeface="Quattrocento Sans"/>
              </a:rPr>
              <a:t>Software:</a:t>
            </a:r>
            <a:endParaRPr/>
          </a:p>
          <a:p>
            <a:pPr indent="0" lvl="0" marL="0" marR="0" rtl="0" algn="l">
              <a:lnSpc>
                <a:spcPct val="150000"/>
              </a:lnSpc>
              <a:spcBef>
                <a:spcPts val="0"/>
              </a:spcBef>
              <a:spcAft>
                <a:spcPts val="0"/>
              </a:spcAft>
              <a:buNone/>
            </a:pPr>
            <a:r>
              <a:rPr b="1" i="0" lang="en-US" sz="1400" u="none" cap="none" strike="noStrike">
                <a:solidFill>
                  <a:srgbClr val="595959"/>
                </a:solidFill>
                <a:latin typeface="Quattrocento Sans"/>
                <a:ea typeface="Quattrocento Sans"/>
                <a:cs typeface="Quattrocento Sans"/>
                <a:sym typeface="Quattrocento Sans"/>
              </a:rPr>
              <a:t>CLI from IBM (Docker)</a:t>
            </a:r>
            <a:endParaRPr/>
          </a:p>
          <a:p>
            <a:pPr indent="0" lvl="0" marL="0" marR="0" rtl="0" algn="l">
              <a:lnSpc>
                <a:spcPct val="150000"/>
              </a:lnSpc>
              <a:spcBef>
                <a:spcPts val="0"/>
              </a:spcBef>
              <a:spcAft>
                <a:spcPts val="0"/>
              </a:spcAft>
              <a:buNone/>
            </a:pPr>
            <a:r>
              <a:rPr b="1" i="0" lang="en-US" sz="1400" u="none" cap="none" strike="noStrike">
                <a:solidFill>
                  <a:srgbClr val="595959"/>
                </a:solidFill>
                <a:latin typeface="Quattrocento Sans"/>
                <a:ea typeface="Quattrocento Sans"/>
                <a:cs typeface="Quattrocento Sans"/>
                <a:sym typeface="Quattrocento Sans"/>
              </a:rPr>
              <a:t>Hint: the software prerequ</a:t>
            </a:r>
            <a:r>
              <a:rPr b="1" lang="en-US">
                <a:solidFill>
                  <a:srgbClr val="595959"/>
                </a:solidFill>
                <a:latin typeface="Quattrocento Sans"/>
                <a:ea typeface="Quattrocento Sans"/>
                <a:cs typeface="Quattrocento Sans"/>
                <a:sym typeface="Quattrocento Sans"/>
              </a:rPr>
              <a:t>isite</a:t>
            </a:r>
            <a:r>
              <a:rPr b="1" i="0" lang="en-US" sz="1400" u="none" cap="none" strike="noStrike">
                <a:solidFill>
                  <a:srgbClr val="595959"/>
                </a:solidFill>
                <a:latin typeface="Quattrocento Sans"/>
                <a:ea typeface="Quattrocento Sans"/>
                <a:cs typeface="Quattrocento Sans"/>
                <a:sym typeface="Quattrocento Sans"/>
              </a:rPr>
              <a:t> has not been met our computer laptop</a:t>
            </a:r>
            <a:endParaRPr/>
          </a:p>
          <a:p>
            <a:pPr indent="0" lvl="0" marL="0" marR="0" rtl="0" algn="l">
              <a:lnSpc>
                <a:spcPct val="150000"/>
              </a:lnSpc>
              <a:spcBef>
                <a:spcPts val="0"/>
              </a:spcBef>
              <a:spcAft>
                <a:spcPts val="0"/>
              </a:spcAft>
              <a:buNone/>
            </a:pPr>
            <a:r>
              <a:rPr b="1" i="0" lang="en-US" sz="1400" u="none" cap="none" strike="noStrike">
                <a:solidFill>
                  <a:srgbClr val="595959"/>
                </a:solidFill>
                <a:latin typeface="Quattrocento Sans"/>
                <a:ea typeface="Quattrocento Sans"/>
                <a:cs typeface="Quattrocento Sans"/>
                <a:sym typeface="Quattrocento Sans"/>
              </a:rPr>
              <a:t>Requesting new PC platform such as Linux, Mac ios</a:t>
            </a:r>
            <a:endParaRPr b="1" i="0" sz="1400" u="none" cap="none" strike="noStrike">
              <a:solidFill>
                <a:srgbClr val="D24726"/>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1" name="Shape 171"/>
        <p:cNvGrpSpPr/>
        <p:nvPr/>
      </p:nvGrpSpPr>
      <p:grpSpPr>
        <a:xfrm>
          <a:off x="0" y="0"/>
          <a:ext cx="0" cy="0"/>
          <a:chOff x="0" y="0"/>
          <a:chExt cx="0" cy="0"/>
        </a:xfrm>
      </p:grpSpPr>
      <p:sp>
        <p:nvSpPr>
          <p:cNvPr id="172" name="Google Shape;172;p8"/>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73" name="Google Shape;173;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4" name="Google Shape;174;p8"/>
          <p:cNvSpPr txBox="1"/>
          <p:nvPr>
            <p:ph type="title"/>
          </p:nvPr>
        </p:nvSpPr>
        <p:spPr>
          <a:xfrm>
            <a:off x="3045368" y="2043663"/>
            <a:ext cx="6105194" cy="203105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6000"/>
              <a:buFont typeface="Calibri"/>
              <a:buNone/>
            </a:pPr>
            <a:r>
              <a:rPr lang="en-US" sz="6000">
                <a:solidFill>
                  <a:srgbClr val="FFFFFF"/>
                </a:solidFill>
                <a:latin typeface="Calibri"/>
                <a:ea typeface="Calibri"/>
                <a:cs typeface="Calibri"/>
                <a:sym typeface="Calibri"/>
              </a:rPr>
              <a:t>Trends and characteristics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g5a4b8c8d04_0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MCU/CC3220SF LaunchPad</a:t>
            </a:r>
            <a:endParaRPr/>
          </a:p>
        </p:txBody>
      </p:sp>
      <p:pic>
        <p:nvPicPr>
          <p:cNvPr id="181" name="Google Shape;181;g5a4b8c8d04_0_0"/>
          <p:cNvPicPr preferRelativeResize="0"/>
          <p:nvPr/>
        </p:nvPicPr>
        <p:blipFill>
          <a:blip r:embed="rId3">
            <a:alphaModFix/>
          </a:blip>
          <a:stretch>
            <a:fillRect/>
          </a:stretch>
        </p:blipFill>
        <p:spPr>
          <a:xfrm>
            <a:off x="1839423" y="1828838"/>
            <a:ext cx="8137075" cy="4880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g5a4b8c8d04_0_7"/>
          <p:cNvPicPr preferRelativeResize="0"/>
          <p:nvPr/>
        </p:nvPicPr>
        <p:blipFill>
          <a:blip r:embed="rId3">
            <a:alphaModFix/>
          </a:blip>
          <a:stretch>
            <a:fillRect/>
          </a:stretch>
        </p:blipFill>
        <p:spPr>
          <a:xfrm>
            <a:off x="498250" y="0"/>
            <a:ext cx="4945676" cy="6594225"/>
          </a:xfrm>
          <a:prstGeom prst="rect">
            <a:avLst/>
          </a:prstGeom>
          <a:noFill/>
          <a:ln>
            <a:noFill/>
          </a:ln>
        </p:spPr>
      </p:pic>
      <p:sp>
        <p:nvSpPr>
          <p:cNvPr id="188" name="Google Shape;188;g5a4b8c8d04_0_7"/>
          <p:cNvSpPr txBox="1"/>
          <p:nvPr/>
        </p:nvSpPr>
        <p:spPr>
          <a:xfrm>
            <a:off x="6271850" y="381000"/>
            <a:ext cx="4945800" cy="59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latin typeface="Calibri"/>
                <a:ea typeface="Calibri"/>
                <a:cs typeface="Calibri"/>
                <a:sym typeface="Calibri"/>
              </a:rPr>
              <a:t>We are using TI 15.4 stack network for IBM Gateway by using Sub 1 technologies. </a:t>
            </a:r>
            <a:endParaRPr b="1" sz="3000">
              <a:latin typeface="Calibri"/>
              <a:ea typeface="Calibri"/>
              <a:cs typeface="Calibri"/>
              <a:sym typeface="Calibri"/>
            </a:endParaRPr>
          </a:p>
          <a:p>
            <a:pPr indent="0" lvl="0" marL="0" rtl="0" algn="l">
              <a:spcBef>
                <a:spcPts val="0"/>
              </a:spcBef>
              <a:spcAft>
                <a:spcPts val="0"/>
              </a:spcAft>
              <a:buNone/>
            </a:pPr>
            <a:r>
              <a:t/>
            </a:r>
            <a:endParaRPr b="1" sz="3000">
              <a:latin typeface="Calibri"/>
              <a:ea typeface="Calibri"/>
              <a:cs typeface="Calibri"/>
              <a:sym typeface="Calibri"/>
            </a:endParaRPr>
          </a:p>
          <a:p>
            <a:pPr indent="0" lvl="0" marL="0" rtl="0" algn="l">
              <a:spcBef>
                <a:spcPts val="0"/>
              </a:spcBef>
              <a:spcAft>
                <a:spcPts val="0"/>
              </a:spcAft>
              <a:buNone/>
            </a:pPr>
            <a:r>
              <a:rPr b="1" lang="en-US" sz="3000">
                <a:latin typeface="Calibri"/>
                <a:ea typeface="Calibri"/>
                <a:cs typeface="Calibri"/>
                <a:sym typeface="Calibri"/>
              </a:rPr>
              <a:t>Within the IoT network, we managed the end-to-end nodes directly to the cloud services in our device activities. The connection via the internet (Wi-Fi) is the benefit of a low power device.</a:t>
            </a:r>
            <a:endParaRPr b="1" sz="30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3" name="Shape 193"/>
        <p:cNvGrpSpPr/>
        <p:nvPr/>
      </p:nvGrpSpPr>
      <p:grpSpPr>
        <a:xfrm>
          <a:off x="0" y="0"/>
          <a:ext cx="0" cy="0"/>
          <a:chOff x="0" y="0"/>
          <a:chExt cx="0" cy="0"/>
        </a:xfrm>
      </p:grpSpPr>
      <p:sp>
        <p:nvSpPr>
          <p:cNvPr id="194" name="Google Shape;194;p10"/>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5" name="Google Shape;195;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6" name="Google Shape;196;p10"/>
          <p:cNvSpPr txBox="1"/>
          <p:nvPr>
            <p:ph type="title"/>
          </p:nvPr>
        </p:nvSpPr>
        <p:spPr>
          <a:xfrm>
            <a:off x="3045368" y="2043663"/>
            <a:ext cx="6105194" cy="203105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600"/>
              <a:buFont typeface="Calibri"/>
              <a:buNone/>
            </a:pPr>
            <a:r>
              <a:rPr lang="en-US" sz="5600">
                <a:solidFill>
                  <a:srgbClr val="FFFFFF"/>
                </a:solidFill>
                <a:latin typeface="Calibri"/>
                <a:ea typeface="Calibri"/>
                <a:cs typeface="Calibri"/>
                <a:sym typeface="Calibri"/>
              </a:rPr>
              <a:t>Enabling technologies for IoT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g5a4b8c8d04_0_17"/>
          <p:cNvSpPr txBox="1"/>
          <p:nvPr>
            <p:ph idx="1" type="body"/>
          </p:nvPr>
        </p:nvSpPr>
        <p:spPr>
          <a:xfrm>
            <a:off x="5867400" y="690425"/>
            <a:ext cx="5486400" cy="548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The IBM application needed additional installation software “CLI-IBM-Docker.”</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After the installation, if the users have nothing wrong with the software; the users can launch the application via the “Powershell” command line for Window</a:t>
            </a:r>
            <a:endParaRPr/>
          </a:p>
          <a:p>
            <a:pPr indent="0" lvl="0" marL="0" rtl="0" algn="l">
              <a:spcBef>
                <a:spcPts val="1000"/>
              </a:spcBef>
              <a:spcAft>
                <a:spcPts val="0"/>
              </a:spcAft>
              <a:buNone/>
            </a:pPr>
            <a:r>
              <a:rPr lang="en-US"/>
              <a:t>Example, cf </a:t>
            </a:r>
            <a:r>
              <a:rPr lang="en-US"/>
              <a:t>api https://api.ng.bluemix.net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203" name="Google Shape;203;g5a4b8c8d04_0_17"/>
          <p:cNvPicPr preferRelativeResize="0"/>
          <p:nvPr/>
        </p:nvPicPr>
        <p:blipFill>
          <a:blip r:embed="rId3">
            <a:alphaModFix/>
          </a:blip>
          <a:stretch>
            <a:fillRect/>
          </a:stretch>
        </p:blipFill>
        <p:spPr>
          <a:xfrm>
            <a:off x="189400" y="595175"/>
            <a:ext cx="5486403" cy="54863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g5a4b8c8d04_0_25"/>
          <p:cNvSpPr txBox="1"/>
          <p:nvPr>
            <p:ph idx="1" type="body"/>
          </p:nvPr>
        </p:nvSpPr>
        <p:spPr>
          <a:xfrm>
            <a:off x="7317000" y="270000"/>
            <a:ext cx="4698000" cy="629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Similarly to the previous figure; here is another example that shows the failure of the software installation.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Unfortunately, our team members found out that the CLI software needed the latest </a:t>
            </a:r>
            <a:r>
              <a:rPr lang="en-US"/>
              <a:t>Windows version 10 Pro only. </a:t>
            </a:r>
            <a:endParaRPr/>
          </a:p>
          <a:p>
            <a:pPr indent="0" lvl="0" marL="0" rtl="0" algn="l">
              <a:spcBef>
                <a:spcPts val="1000"/>
              </a:spcBef>
              <a:spcAft>
                <a:spcPts val="0"/>
              </a:spcAft>
              <a:buNone/>
            </a:pPr>
            <a:r>
              <a:rPr lang="en-US"/>
              <a:t>So, we needed to directly go with Linux instead.</a:t>
            </a:r>
            <a:endParaRPr/>
          </a:p>
        </p:txBody>
      </p:sp>
      <p:pic>
        <p:nvPicPr>
          <p:cNvPr id="210" name="Google Shape;210;g5a4b8c8d04_0_25"/>
          <p:cNvPicPr preferRelativeResize="0"/>
          <p:nvPr/>
        </p:nvPicPr>
        <p:blipFill>
          <a:blip r:embed="rId3">
            <a:alphaModFix/>
          </a:blip>
          <a:stretch>
            <a:fillRect/>
          </a:stretch>
        </p:blipFill>
        <p:spPr>
          <a:xfrm>
            <a:off x="117225" y="0"/>
            <a:ext cx="7118778" cy="64522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g5a4b8c8d04_0_32"/>
          <p:cNvSpPr txBox="1"/>
          <p:nvPr>
            <p:ph idx="1" type="body"/>
          </p:nvPr>
        </p:nvSpPr>
        <p:spPr>
          <a:xfrm>
            <a:off x="6858000" y="384000"/>
            <a:ext cx="4914300" cy="565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More </a:t>
            </a:r>
            <a:r>
              <a:rPr lang="en-US"/>
              <a:t>importantly</a:t>
            </a:r>
            <a:r>
              <a:rPr lang="en-US"/>
              <a:t>, the users need to check IBM network policy before using the cf command line regarding the connection of the IBM application</a:t>
            </a:r>
            <a:endParaRPr/>
          </a:p>
        </p:txBody>
      </p:sp>
      <p:pic>
        <p:nvPicPr>
          <p:cNvPr id="217" name="Google Shape;217;g5a4b8c8d04_0_32"/>
          <p:cNvPicPr preferRelativeResize="0"/>
          <p:nvPr/>
        </p:nvPicPr>
        <p:blipFill>
          <a:blip r:embed="rId3">
            <a:alphaModFix/>
          </a:blip>
          <a:stretch>
            <a:fillRect/>
          </a:stretch>
        </p:blipFill>
        <p:spPr>
          <a:xfrm>
            <a:off x="970400" y="519000"/>
            <a:ext cx="5409520" cy="5657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1" name="Shape 221"/>
        <p:cNvGrpSpPr/>
        <p:nvPr/>
      </p:nvGrpSpPr>
      <p:grpSpPr>
        <a:xfrm>
          <a:off x="0" y="0"/>
          <a:ext cx="0" cy="0"/>
          <a:chOff x="0" y="0"/>
          <a:chExt cx="0" cy="0"/>
        </a:xfrm>
      </p:grpSpPr>
      <p:sp>
        <p:nvSpPr>
          <p:cNvPr id="222" name="Google Shape;222;p11"/>
          <p:cNvSpPr/>
          <p:nvPr/>
        </p:nvSpPr>
        <p:spPr>
          <a:xfrm>
            <a:off x="321564" y="320040"/>
            <a:ext cx="11548872" cy="62179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11"/>
          <p:cNvSpPr txBox="1"/>
          <p:nvPr>
            <p:ph type="title"/>
          </p:nvPr>
        </p:nvSpPr>
        <p:spPr>
          <a:xfrm>
            <a:off x="838225" y="963877"/>
            <a:ext cx="3494400" cy="4930200"/>
          </a:xfrm>
          <a:prstGeom prst="rect">
            <a:avLst/>
          </a:prstGeom>
          <a:solidFill>
            <a:schemeClr val="lt1"/>
          </a:solid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1"/>
              </a:buClr>
              <a:buSzPts val="4400"/>
              <a:buFont typeface="Calibri"/>
              <a:buNone/>
            </a:pPr>
            <a:r>
              <a:rPr lang="en-US">
                <a:solidFill>
                  <a:schemeClr val="accent1"/>
                </a:solidFill>
              </a:rPr>
              <a:t>References</a:t>
            </a:r>
            <a:endParaRPr/>
          </a:p>
        </p:txBody>
      </p:sp>
      <p:cxnSp>
        <p:nvCxnSpPr>
          <p:cNvPr id="224" name="Google Shape;224;p11"/>
          <p:cNvCxnSpPr/>
          <p:nvPr/>
        </p:nvCxnSpPr>
        <p:spPr>
          <a:xfrm>
            <a:off x="4654296" y="2057400"/>
            <a:ext cx="0" cy="2743200"/>
          </a:xfrm>
          <a:prstGeom prst="straightConnector1">
            <a:avLst/>
          </a:prstGeom>
          <a:noFill/>
          <a:ln cap="flat" cmpd="sng" w="19050">
            <a:solidFill>
              <a:srgbClr val="262626"/>
            </a:solidFill>
            <a:prstDash val="solid"/>
            <a:miter lim="800000"/>
            <a:headEnd len="sm" w="sm" type="none"/>
            <a:tailEnd len="sm" w="sm" type="none"/>
          </a:ln>
        </p:spPr>
      </p:cxnSp>
      <p:sp>
        <p:nvSpPr>
          <p:cNvPr id="225" name="Google Shape;225;p11"/>
          <p:cNvSpPr txBox="1"/>
          <p:nvPr>
            <p:ph idx="1" type="body"/>
          </p:nvPr>
        </p:nvSpPr>
        <p:spPr>
          <a:xfrm>
            <a:off x="4976031" y="963877"/>
            <a:ext cx="6377769" cy="493024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u="sng">
                <a:solidFill>
                  <a:schemeClr val="hlink"/>
                </a:solidFill>
                <a:hlinkClick r:id="rId3"/>
              </a:rPr>
              <a:t>https://www.ibm.com/blogs/bluemix/2015/07/scaling-to-100k-devices-with-iot-on-bluemix/</a:t>
            </a:r>
            <a:endParaRPr sz="2400"/>
          </a:p>
          <a:p>
            <a:pPr indent="-228600" lvl="0" marL="228600" rtl="0" algn="l">
              <a:lnSpc>
                <a:spcPct val="90000"/>
              </a:lnSpc>
              <a:spcBef>
                <a:spcPts val="1000"/>
              </a:spcBef>
              <a:spcAft>
                <a:spcPts val="0"/>
              </a:spcAft>
              <a:buClr>
                <a:schemeClr val="dk1"/>
              </a:buClr>
              <a:buSzPts val="2400"/>
              <a:buChar char="•"/>
            </a:pPr>
            <a:r>
              <a:rPr lang="en-US" sz="2400" u="sng">
                <a:solidFill>
                  <a:schemeClr val="hlink"/>
                </a:solidFill>
                <a:hlinkClick r:id="rId4"/>
              </a:rPr>
              <a:t>https://www.cypress.com/solutions/internet-things-iot</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TI-CC3220 Trending</a:t>
            </a:r>
            <a:endParaRPr/>
          </a:p>
        </p:txBody>
      </p:sp>
      <p:sp>
        <p:nvSpPr>
          <p:cNvPr id="231" name="Google Shape;23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lang="en-US" u="sng">
                <a:solidFill>
                  <a:schemeClr val="hlink"/>
                </a:solidFill>
                <a:hlinkClick r:id="rId3"/>
              </a:rPr>
              <a:t>https://www.youtube.com/watch?v=r9oGbgbOZrM</a:t>
            </a:r>
            <a:endParaRPr/>
          </a:p>
          <a:p>
            <a:pPr indent="-228600" lvl="0" marL="228600" rtl="0" algn="l">
              <a:lnSpc>
                <a:spcPct val="80000"/>
              </a:lnSpc>
              <a:spcBef>
                <a:spcPts val="1000"/>
              </a:spcBef>
              <a:spcAft>
                <a:spcPts val="0"/>
              </a:spcAft>
              <a:buClr>
                <a:schemeClr val="dk1"/>
              </a:buClr>
              <a:buSzPts val="2800"/>
              <a:buChar char="•"/>
            </a:pPr>
            <a:r>
              <a:rPr lang="en-US" u="sng">
                <a:solidFill>
                  <a:schemeClr val="hlink"/>
                </a:solidFill>
                <a:hlinkClick r:id="rId4"/>
              </a:rPr>
              <a:t>https://www.youtube.com/watch?v=hP5QE_DyKp0</a:t>
            </a:r>
            <a:endParaRPr/>
          </a:p>
          <a:p>
            <a:pPr indent="-50800" lvl="0" marL="228600" rtl="0" algn="l">
              <a:lnSpc>
                <a:spcPct val="80000"/>
              </a:lnSpc>
              <a:spcBef>
                <a:spcPts val="1000"/>
              </a:spcBef>
              <a:spcAft>
                <a:spcPts val="0"/>
              </a:spcAft>
              <a:buClr>
                <a:schemeClr val="dk1"/>
              </a:buClr>
              <a:buSzPts val="2800"/>
              <a:buNone/>
            </a:pPr>
            <a:r>
              <a:t/>
            </a:r>
            <a:endParaRPr/>
          </a:p>
          <a:p>
            <a:pPr indent="-228600" lvl="0" marL="228600" rtl="0" algn="l">
              <a:lnSpc>
                <a:spcPct val="80000"/>
              </a:lnSpc>
              <a:spcBef>
                <a:spcPts val="1000"/>
              </a:spcBef>
              <a:spcAft>
                <a:spcPts val="0"/>
              </a:spcAft>
              <a:buClr>
                <a:schemeClr val="dk1"/>
              </a:buClr>
              <a:buSzPts val="2800"/>
              <a:buChar char="•"/>
            </a:pPr>
            <a:r>
              <a:rPr lang="en-US"/>
              <a:t>More relevant link to CC3220 project</a:t>
            </a:r>
            <a:endParaRPr/>
          </a:p>
          <a:p>
            <a:pPr indent="-228600" lvl="0" marL="228600" rtl="0" algn="l">
              <a:lnSpc>
                <a:spcPct val="80000"/>
              </a:lnSpc>
              <a:spcBef>
                <a:spcPts val="1000"/>
              </a:spcBef>
              <a:spcAft>
                <a:spcPts val="0"/>
              </a:spcAft>
              <a:buClr>
                <a:schemeClr val="dk1"/>
              </a:buClr>
              <a:buSzPts val="2800"/>
              <a:buChar char="•"/>
            </a:pPr>
            <a:r>
              <a:rPr lang="en-US" u="sng">
                <a:solidFill>
                  <a:schemeClr val="hlink"/>
                </a:solidFill>
                <a:hlinkClick r:id="rId5"/>
              </a:rPr>
              <a:t>https://www.youtube.com/watch?v=3B5sttB1Dwk</a:t>
            </a:r>
            <a:endParaRPr/>
          </a:p>
          <a:p>
            <a:pPr indent="-228600" lvl="0" marL="228600" rtl="0" algn="l">
              <a:lnSpc>
                <a:spcPct val="80000"/>
              </a:lnSpc>
              <a:spcBef>
                <a:spcPts val="1000"/>
              </a:spcBef>
              <a:spcAft>
                <a:spcPts val="0"/>
              </a:spcAft>
              <a:buClr>
                <a:schemeClr val="dk1"/>
              </a:buClr>
              <a:buSzPts val="2800"/>
              <a:buChar char="•"/>
            </a:pPr>
            <a:r>
              <a:rPr lang="en-US" u="sng">
                <a:solidFill>
                  <a:schemeClr val="hlink"/>
                </a:solidFill>
                <a:hlinkClick r:id="rId6"/>
              </a:rPr>
              <a:t>https://www.youtube.com/watch?v=84AarmVjeUI</a:t>
            </a:r>
            <a:endParaRPr/>
          </a:p>
          <a:p>
            <a:pPr indent="-228600" lvl="0" marL="228600" rtl="0" algn="l">
              <a:lnSpc>
                <a:spcPct val="80000"/>
              </a:lnSpc>
              <a:spcBef>
                <a:spcPts val="1000"/>
              </a:spcBef>
              <a:spcAft>
                <a:spcPts val="0"/>
              </a:spcAft>
              <a:buClr>
                <a:schemeClr val="dk1"/>
              </a:buClr>
              <a:buSzPts val="2800"/>
              <a:buChar char="•"/>
            </a:pPr>
            <a:r>
              <a:rPr lang="en-US" u="sng">
                <a:solidFill>
                  <a:schemeClr val="hlink"/>
                </a:solidFill>
                <a:hlinkClick r:id="rId7"/>
              </a:rPr>
              <a:t>https://www.youtube.com/watch?v=qzSABBi46_w</a:t>
            </a:r>
            <a:endParaRPr/>
          </a:p>
          <a:p>
            <a:pPr indent="-228600" lvl="0" marL="228600" rtl="0" algn="l">
              <a:lnSpc>
                <a:spcPct val="80000"/>
              </a:lnSpc>
              <a:spcBef>
                <a:spcPts val="1000"/>
              </a:spcBef>
              <a:spcAft>
                <a:spcPts val="0"/>
              </a:spcAft>
              <a:buClr>
                <a:schemeClr val="dk1"/>
              </a:buClr>
              <a:buSzPts val="2800"/>
              <a:buChar char="•"/>
            </a:pPr>
            <a:r>
              <a:rPr lang="en-US" u="sng">
                <a:solidFill>
                  <a:schemeClr val="hlink"/>
                </a:solidFill>
                <a:hlinkClick r:id="rId8"/>
              </a:rPr>
              <a:t>https://www.youtube.com/watch?v=ReMkE6vTQV4</a:t>
            </a:r>
            <a:endParaRPr/>
          </a:p>
          <a:p>
            <a:pPr indent="-228600" lvl="0" marL="228600" rtl="0" algn="l">
              <a:lnSpc>
                <a:spcPct val="80000"/>
              </a:lnSpc>
              <a:spcBef>
                <a:spcPts val="1000"/>
              </a:spcBef>
              <a:spcAft>
                <a:spcPts val="0"/>
              </a:spcAft>
              <a:buClr>
                <a:schemeClr val="dk1"/>
              </a:buClr>
              <a:buSzPts val="2800"/>
              <a:buChar char="•"/>
            </a:pPr>
            <a:r>
              <a:rPr lang="en-US" u="sng">
                <a:solidFill>
                  <a:schemeClr val="hlink"/>
                </a:solidFill>
                <a:hlinkClick r:id="rId9"/>
              </a:rPr>
              <a:t>https://www.youtube.com/watch?v=BcakVMhDq_w&amp;t=29s</a:t>
            </a:r>
            <a:endParaRPr/>
          </a:p>
          <a:p>
            <a:pPr indent="-50800" lvl="0" marL="228600" rtl="0" algn="l">
              <a:lnSpc>
                <a:spcPct val="80000"/>
              </a:lnSpc>
              <a:spcBef>
                <a:spcPts val="1000"/>
              </a:spcBef>
              <a:spcAft>
                <a:spcPts val="0"/>
              </a:spcAft>
              <a:buClr>
                <a:schemeClr val="dk1"/>
              </a:buClr>
              <a:buSzPts val="2800"/>
              <a:buNone/>
            </a:pPr>
            <a:r>
              <a:t/>
            </a:r>
            <a:endParaRPr/>
          </a:p>
          <a:p>
            <a:pPr indent="-50800" lvl="0" marL="228600" rtl="0" algn="l">
              <a:lnSpc>
                <a:spcPct val="80000"/>
              </a:lnSpc>
              <a:spcBef>
                <a:spcPts val="1000"/>
              </a:spcBef>
              <a:spcAft>
                <a:spcPts val="0"/>
              </a:spcAft>
              <a:buClr>
                <a:schemeClr val="dk1"/>
              </a:buClr>
              <a:buSzPts val="2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g5187c12ab0_1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5187c12ab0_1_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Font typeface="Times New Roman"/>
              <a:buChar char="•"/>
            </a:pPr>
            <a:r>
              <a:rPr lang="en-US" sz="2400" u="sng">
                <a:solidFill>
                  <a:srgbClr val="1155CC"/>
                </a:solidFill>
                <a:latin typeface="Times New Roman"/>
                <a:ea typeface="Times New Roman"/>
                <a:cs typeface="Times New Roman"/>
                <a:sym typeface="Times New Roman"/>
                <a:hlinkClick r:id="rId3"/>
              </a:rPr>
              <a:t>http://www.ti.com/lit/ug/tidud09a/tidud09a.pdf</a:t>
            </a:r>
            <a:endParaRPr sz="2400"/>
          </a:p>
          <a:p>
            <a:pPr indent="-381000" lvl="1" marL="914400" rtl="0" algn="l">
              <a:lnSpc>
                <a:spcPct val="115000"/>
              </a:lnSpc>
              <a:spcBef>
                <a:spcPts val="0"/>
              </a:spcBef>
              <a:spcAft>
                <a:spcPts val="0"/>
              </a:spcAft>
              <a:buSzPts val="2400"/>
              <a:buChar char="•"/>
            </a:pPr>
            <a:r>
              <a:rPr lang="en-US"/>
              <a:t>This link was our group’s main reference for the project. It gave us the general guidelines for how to implement our project.</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9" name="Shape 109"/>
        <p:cNvGrpSpPr/>
        <p:nvPr/>
      </p:nvGrpSpPr>
      <p:grpSpPr>
        <a:xfrm>
          <a:off x="0" y="0"/>
          <a:ext cx="0" cy="0"/>
          <a:chOff x="0" y="0"/>
          <a:chExt cx="0" cy="0"/>
        </a:xfrm>
      </p:grpSpPr>
      <p:sp>
        <p:nvSpPr>
          <p:cNvPr id="110" name="Google Shape;110;p2"/>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latin typeface="Quattrocento Sans"/>
                <a:ea typeface="Quattrocento Sans"/>
                <a:cs typeface="Quattrocento Sans"/>
                <a:sym typeface="Quattrocento Sans"/>
              </a:rPr>
              <a:t>Related topics to research</a:t>
            </a:r>
            <a:endParaRPr/>
          </a:p>
        </p:txBody>
      </p:sp>
      <p:sp>
        <p:nvSpPr>
          <p:cNvPr id="111" name="Google Shape;111;p2"/>
          <p:cNvSpPr txBox="1"/>
          <p:nvPr>
            <p:ph idx="1" type="body"/>
          </p:nvPr>
        </p:nvSpPr>
        <p:spPr>
          <a:xfrm>
            <a:off x="838200" y="1625936"/>
            <a:ext cx="497840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595959"/>
              </a:buClr>
              <a:buSzPts val="1400"/>
              <a:buChar char="•"/>
            </a:pPr>
            <a:r>
              <a:rPr lang="en-US">
                <a:latin typeface="Quattrocento Sans"/>
                <a:ea typeface="Quattrocento Sans"/>
                <a:cs typeface="Quattrocento Sans"/>
                <a:sym typeface="Quattrocento Sans"/>
              </a:rPr>
              <a:t>IBM Node-RED Watson IoT</a:t>
            </a:r>
            <a:endParaRPr/>
          </a:p>
          <a:p>
            <a:pPr indent="-228600" lvl="0" marL="228600" rtl="0" algn="l">
              <a:lnSpc>
                <a:spcPct val="90000"/>
              </a:lnSpc>
              <a:spcBef>
                <a:spcPts val="1000"/>
              </a:spcBef>
              <a:spcAft>
                <a:spcPts val="0"/>
              </a:spcAft>
              <a:buClr>
                <a:srgbClr val="595959"/>
              </a:buClr>
              <a:buSzPts val="1400"/>
              <a:buChar char="•"/>
            </a:pPr>
            <a:r>
              <a:rPr lang="en-US">
                <a:latin typeface="Quattrocento Sans"/>
                <a:ea typeface="Quattrocento Sans"/>
                <a:cs typeface="Quattrocento Sans"/>
                <a:sym typeface="Quattrocento Sans"/>
              </a:rPr>
              <a:t>Arduino</a:t>
            </a:r>
            <a:endParaRPr/>
          </a:p>
          <a:p>
            <a:pPr indent="-228600" lvl="0" marL="228600" rtl="0" algn="l">
              <a:lnSpc>
                <a:spcPct val="90000"/>
              </a:lnSpc>
              <a:spcBef>
                <a:spcPts val="1000"/>
              </a:spcBef>
              <a:spcAft>
                <a:spcPts val="0"/>
              </a:spcAft>
              <a:buClr>
                <a:srgbClr val="595959"/>
              </a:buClr>
              <a:buSzPts val="1400"/>
              <a:buChar char="•"/>
            </a:pPr>
            <a:r>
              <a:rPr lang="en-US">
                <a:latin typeface="Quattrocento Sans"/>
                <a:ea typeface="Quattrocento Sans"/>
                <a:cs typeface="Quattrocento Sans"/>
                <a:sym typeface="Quattrocento Sans"/>
              </a:rPr>
              <a:t>Amazon Web Services</a:t>
            </a:r>
            <a:endParaRPr/>
          </a:p>
          <a:p>
            <a:pPr indent="-228600" lvl="0" marL="228600" rtl="0" algn="l">
              <a:lnSpc>
                <a:spcPct val="90000"/>
              </a:lnSpc>
              <a:spcBef>
                <a:spcPts val="1000"/>
              </a:spcBef>
              <a:spcAft>
                <a:spcPts val="0"/>
              </a:spcAft>
              <a:buClr>
                <a:srgbClr val="595959"/>
              </a:buClr>
              <a:buSzPts val="1400"/>
              <a:buChar char="•"/>
            </a:pPr>
            <a:r>
              <a:rPr lang="en-US">
                <a:latin typeface="Quattrocento Sans"/>
                <a:ea typeface="Quattrocento Sans"/>
                <a:cs typeface="Quattrocento Sans"/>
                <a:sym typeface="Quattrocento Sans"/>
              </a:rPr>
              <a:t>NodeMCU</a:t>
            </a:r>
            <a:endParaRPr/>
          </a:p>
          <a:p>
            <a:pPr indent="-228600" lvl="0" marL="228600" rtl="0" algn="l">
              <a:lnSpc>
                <a:spcPct val="90000"/>
              </a:lnSpc>
              <a:spcBef>
                <a:spcPts val="1000"/>
              </a:spcBef>
              <a:spcAft>
                <a:spcPts val="0"/>
              </a:spcAft>
              <a:buClr>
                <a:srgbClr val="595959"/>
              </a:buClr>
              <a:buSzPts val="1400"/>
              <a:buChar char="•"/>
            </a:pPr>
            <a:r>
              <a:rPr lang="en-US">
                <a:latin typeface="Quattrocento Sans"/>
                <a:ea typeface="Quattrocento Sans"/>
                <a:cs typeface="Quattrocento Sans"/>
                <a:sym typeface="Quattrocento Sans"/>
              </a:rPr>
              <a:t>ESP8266</a:t>
            </a:r>
            <a:endParaRPr/>
          </a:p>
          <a:p>
            <a:pPr indent="-228600" lvl="0" marL="228600" rtl="0" algn="l">
              <a:lnSpc>
                <a:spcPct val="90000"/>
              </a:lnSpc>
              <a:spcBef>
                <a:spcPts val="1000"/>
              </a:spcBef>
              <a:spcAft>
                <a:spcPts val="0"/>
              </a:spcAft>
              <a:buClr>
                <a:srgbClr val="595959"/>
              </a:buClr>
              <a:buSzPts val="1400"/>
              <a:buChar char="•"/>
            </a:pPr>
            <a:r>
              <a:rPr lang="en-US">
                <a:latin typeface="Quattrocento Sans"/>
                <a:ea typeface="Quattrocento Sans"/>
                <a:cs typeface="Quattrocento Sans"/>
                <a:sym typeface="Quattrocento Sans"/>
              </a:rPr>
              <a:t>3D printing</a:t>
            </a:r>
            <a:endParaRPr/>
          </a:p>
          <a:p>
            <a:pPr indent="-228600" lvl="0" marL="228600" rtl="0" algn="l">
              <a:lnSpc>
                <a:spcPct val="90000"/>
              </a:lnSpc>
              <a:spcBef>
                <a:spcPts val="1000"/>
              </a:spcBef>
              <a:spcAft>
                <a:spcPts val="0"/>
              </a:spcAft>
              <a:buClr>
                <a:srgbClr val="595959"/>
              </a:buClr>
              <a:buSzPts val="1400"/>
              <a:buChar char="•"/>
            </a:pPr>
            <a:r>
              <a:rPr lang="en-US">
                <a:latin typeface="Quattrocento Sans"/>
                <a:ea typeface="Quattrocento Sans"/>
                <a:cs typeface="Quattrocento Sans"/>
                <a:sym typeface="Quattrocento Sans"/>
              </a:rPr>
              <a:t>Semantic Web</a:t>
            </a:r>
            <a:endParaRPr/>
          </a:p>
          <a:p>
            <a:pPr indent="-228600" lvl="0" marL="228600" rtl="0" algn="l">
              <a:lnSpc>
                <a:spcPct val="90000"/>
              </a:lnSpc>
              <a:spcBef>
                <a:spcPts val="1000"/>
              </a:spcBef>
              <a:spcAft>
                <a:spcPts val="0"/>
              </a:spcAft>
              <a:buClr>
                <a:srgbClr val="595959"/>
              </a:buClr>
              <a:buSzPts val="1400"/>
              <a:buChar char="•"/>
            </a:pPr>
            <a:r>
              <a:rPr lang="en-US">
                <a:latin typeface="Quattrocento Sans"/>
                <a:ea typeface="Quattrocento Sans"/>
                <a:cs typeface="Quattrocento Sans"/>
                <a:sym typeface="Quattrocento Sans"/>
              </a:rPr>
              <a:t>SAP SE</a:t>
            </a:r>
            <a:endParaRPr/>
          </a:p>
          <a:p>
            <a:pPr indent="-228600" lvl="0" marL="228600" rtl="0" algn="l">
              <a:lnSpc>
                <a:spcPct val="90000"/>
              </a:lnSpc>
              <a:spcBef>
                <a:spcPts val="1000"/>
              </a:spcBef>
              <a:spcAft>
                <a:spcPts val="0"/>
              </a:spcAft>
              <a:buClr>
                <a:srgbClr val="595959"/>
              </a:buClr>
              <a:buSzPts val="1400"/>
              <a:buChar char="•"/>
            </a:pPr>
            <a:r>
              <a:rPr lang="en-US">
                <a:latin typeface="Quattrocento Sans"/>
                <a:ea typeface="Quattrocento Sans"/>
                <a:cs typeface="Quattrocento Sans"/>
                <a:sym typeface="Quattrocento Sans"/>
              </a:rPr>
              <a:t>Virtual private network</a:t>
            </a:r>
            <a:endParaRPr/>
          </a:p>
          <a:p>
            <a:pPr indent="-228600" lvl="0" marL="228600" rtl="0" algn="l">
              <a:lnSpc>
                <a:spcPct val="90000"/>
              </a:lnSpc>
              <a:spcBef>
                <a:spcPts val="1000"/>
              </a:spcBef>
              <a:spcAft>
                <a:spcPts val="0"/>
              </a:spcAft>
              <a:buClr>
                <a:srgbClr val="595959"/>
              </a:buClr>
              <a:buSzPts val="1400"/>
              <a:buChar char="•"/>
            </a:pPr>
            <a:r>
              <a:rPr lang="en-US">
                <a:latin typeface="Quattrocento Sans"/>
                <a:ea typeface="Quattrocento Sans"/>
                <a:cs typeface="Quattrocento Sans"/>
                <a:sym typeface="Quattrocento Sans"/>
              </a:rPr>
              <a:t>Smart contract</a:t>
            </a:r>
            <a:endParaRPr/>
          </a:p>
          <a:p>
            <a:pPr indent="-228600" lvl="0" marL="228600" rtl="0" algn="l">
              <a:lnSpc>
                <a:spcPct val="90000"/>
              </a:lnSpc>
              <a:spcBef>
                <a:spcPts val="1000"/>
              </a:spcBef>
              <a:spcAft>
                <a:spcPts val="0"/>
              </a:spcAft>
              <a:buClr>
                <a:srgbClr val="595959"/>
              </a:buClr>
              <a:buSzPts val="1400"/>
              <a:buChar char="•"/>
            </a:pPr>
            <a:r>
              <a:rPr lang="en-US">
                <a:latin typeface="Quattrocento Sans"/>
                <a:ea typeface="Quattrocento Sans"/>
                <a:cs typeface="Quattrocento Sans"/>
                <a:sym typeface="Quattrocento Sans"/>
              </a:rPr>
              <a:t>Google Cloud Platform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5" name="Shape 115"/>
        <p:cNvGrpSpPr/>
        <p:nvPr/>
      </p:nvGrpSpPr>
      <p:grpSpPr>
        <a:xfrm>
          <a:off x="0" y="0"/>
          <a:ext cx="0" cy="0"/>
          <a:chOff x="0" y="0"/>
          <a:chExt cx="0" cy="0"/>
        </a:xfrm>
      </p:grpSpPr>
      <p:sp>
        <p:nvSpPr>
          <p:cNvPr id="116" name="Google Shape;116;p3"/>
          <p:cNvSpPr/>
          <p:nvPr/>
        </p:nvSpPr>
        <p:spPr>
          <a:xfrm>
            <a:off x="0" y="0"/>
            <a:ext cx="12192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7" name="Google Shape;117;p3"/>
          <p:cNvSpPr txBox="1"/>
          <p:nvPr>
            <p:ph type="ctrTitle"/>
          </p:nvPr>
        </p:nvSpPr>
        <p:spPr>
          <a:xfrm>
            <a:off x="6746628" y="1783959"/>
            <a:ext cx="4645250" cy="28891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Calibri"/>
              <a:buNone/>
            </a:pPr>
            <a:r>
              <a:rPr lang="en-US">
                <a:solidFill>
                  <a:schemeClr val="lt1"/>
                </a:solidFill>
              </a:rPr>
              <a:t>Internet of Things</a:t>
            </a:r>
            <a:endParaRPr/>
          </a:p>
        </p:txBody>
      </p:sp>
      <p:sp>
        <p:nvSpPr>
          <p:cNvPr id="118" name="Google Shape;118;p3"/>
          <p:cNvSpPr txBox="1"/>
          <p:nvPr>
            <p:ph idx="1" type="subTitle"/>
          </p:nvPr>
        </p:nvSpPr>
        <p:spPr>
          <a:xfrm>
            <a:off x="6746627" y="4750893"/>
            <a:ext cx="4645250" cy="11478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sz="2000">
                <a:solidFill>
                  <a:schemeClr val="lt1"/>
                </a:solidFill>
              </a:rPr>
              <a:t>CMPE 189 Internet of Things</a:t>
            </a:r>
            <a:endParaRPr/>
          </a:p>
          <a:p>
            <a:pPr indent="0" lvl="0" marL="0" rtl="0" algn="l">
              <a:lnSpc>
                <a:spcPct val="90000"/>
              </a:lnSpc>
              <a:spcBef>
                <a:spcPts val="1000"/>
              </a:spcBef>
              <a:spcAft>
                <a:spcPts val="0"/>
              </a:spcAft>
              <a:buClr>
                <a:schemeClr val="lt1"/>
              </a:buClr>
              <a:buSzPts val="2000"/>
              <a:buNone/>
            </a:pPr>
            <a:r>
              <a:rPr lang="en-US" sz="2000">
                <a:solidFill>
                  <a:schemeClr val="lt1"/>
                </a:solidFill>
              </a:rPr>
              <a:t>Group 4</a:t>
            </a:r>
            <a:endParaRPr sz="2000">
              <a:solidFill>
                <a:schemeClr val="lt1"/>
              </a:solidFill>
            </a:endParaRPr>
          </a:p>
        </p:txBody>
      </p:sp>
      <p:sp>
        <p:nvSpPr>
          <p:cNvPr id="119" name="Google Shape;119;p3"/>
          <p:cNvSpPr/>
          <p:nvPr/>
        </p:nvSpPr>
        <p:spPr>
          <a:xfrm flipH="1">
            <a:off x="0" y="0"/>
            <a:ext cx="6172782" cy="6858000"/>
          </a:xfrm>
          <a:custGeom>
            <a:rect b="b" l="l" r="r" t="t"/>
            <a:pathLst>
              <a:path extrusionOk="0" h="6858000" w="6172782">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0" name="Google Shape;120;p3"/>
          <p:cNvSpPr/>
          <p:nvPr/>
        </p:nvSpPr>
        <p:spPr>
          <a:xfrm>
            <a:off x="0" y="0"/>
            <a:ext cx="6024154" cy="6858000"/>
          </a:xfrm>
          <a:custGeom>
            <a:rect b="b" l="l" r="r" t="t"/>
            <a:pathLst>
              <a:path extrusionOk="0" h="6858000" w="6024154">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Drawing that represents the Internet of Things. Includes connected objects, a drone with a 3km range, a connected plant. &quot;Connect the world!&quot;" id="121" name="Google Shape;121;p3"/>
          <p:cNvPicPr preferRelativeResize="0"/>
          <p:nvPr/>
        </p:nvPicPr>
        <p:blipFill rotWithShape="1">
          <a:blip r:embed="rId3">
            <a:alphaModFix/>
          </a:blip>
          <a:srcRect b="0" l="0" r="0" t="0"/>
          <a:stretch/>
        </p:blipFill>
        <p:spPr>
          <a:xfrm>
            <a:off x="419382" y="803636"/>
            <a:ext cx="4047843" cy="3882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5" name="Shape 125"/>
        <p:cNvGrpSpPr/>
        <p:nvPr/>
      </p:nvGrpSpPr>
      <p:grpSpPr>
        <a:xfrm>
          <a:off x="0" y="0"/>
          <a:ext cx="0" cy="0"/>
          <a:chOff x="0" y="0"/>
          <a:chExt cx="0" cy="0"/>
        </a:xfrm>
      </p:grpSpPr>
      <p:sp>
        <p:nvSpPr>
          <p:cNvPr id="126" name="Google Shape;126;p4"/>
          <p:cNvSpPr/>
          <p:nvPr/>
        </p:nvSpPr>
        <p:spPr>
          <a:xfrm>
            <a:off x="1" y="0"/>
            <a:ext cx="608211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4"/>
          <p:cNvSpPr/>
          <p:nvPr/>
        </p:nvSpPr>
        <p:spPr>
          <a:xfrm>
            <a:off x="1" y="0"/>
            <a:ext cx="12191998"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28" name="Google Shape;128;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9" name="Google Shape;129;p4"/>
          <p:cNvSpPr txBox="1"/>
          <p:nvPr>
            <p:ph type="title"/>
          </p:nvPr>
        </p:nvSpPr>
        <p:spPr>
          <a:xfrm>
            <a:off x="640079"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Contents</a:t>
            </a:r>
            <a:endParaRPr/>
          </a:p>
        </p:txBody>
      </p:sp>
      <p:sp>
        <p:nvSpPr>
          <p:cNvPr id="130" name="Google Shape;130;p4"/>
          <p:cNvSpPr txBox="1"/>
          <p:nvPr>
            <p:ph idx="1" type="body"/>
          </p:nvPr>
        </p:nvSpPr>
        <p:spPr>
          <a:xfrm>
            <a:off x="6090574" y="801866"/>
            <a:ext cx="5306084" cy="5230634"/>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400"/>
              <a:buChar char="•"/>
            </a:pPr>
            <a:r>
              <a:rPr b="1" lang="en-US" sz="2400">
                <a:solidFill>
                  <a:srgbClr val="000000"/>
                </a:solidFill>
              </a:rPr>
              <a:t>Applications</a:t>
            </a:r>
            <a:endParaRPr b="1"/>
          </a:p>
          <a:p>
            <a:pPr indent="-228600" lvl="0" marL="228600" rtl="0" algn="l">
              <a:lnSpc>
                <a:spcPct val="90000"/>
              </a:lnSpc>
              <a:spcBef>
                <a:spcPts val="1000"/>
              </a:spcBef>
              <a:spcAft>
                <a:spcPts val="0"/>
              </a:spcAft>
              <a:buClr>
                <a:srgbClr val="000000"/>
              </a:buClr>
              <a:buSzPts val="2400"/>
              <a:buChar char="•"/>
            </a:pPr>
            <a:r>
              <a:rPr b="1" lang="en-US" sz="2400">
                <a:solidFill>
                  <a:srgbClr val="000000"/>
                </a:solidFill>
              </a:rPr>
              <a:t>Trends and characteristics</a:t>
            </a:r>
            <a:endParaRPr b="1"/>
          </a:p>
          <a:p>
            <a:pPr indent="-228600" lvl="0" marL="228600" rtl="0" algn="l">
              <a:lnSpc>
                <a:spcPct val="90000"/>
              </a:lnSpc>
              <a:spcBef>
                <a:spcPts val="1000"/>
              </a:spcBef>
              <a:spcAft>
                <a:spcPts val="0"/>
              </a:spcAft>
              <a:buClr>
                <a:srgbClr val="000000"/>
              </a:buClr>
              <a:buSzPts val="2400"/>
              <a:buChar char="•"/>
            </a:pPr>
            <a:r>
              <a:rPr b="1" lang="en-US" sz="2400">
                <a:solidFill>
                  <a:srgbClr val="000000"/>
                </a:solidFill>
              </a:rPr>
              <a:t>Enabling technologies for IoT</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5" name="Shape 135"/>
        <p:cNvGrpSpPr/>
        <p:nvPr/>
      </p:nvGrpSpPr>
      <p:grpSpPr>
        <a:xfrm>
          <a:off x="0" y="0"/>
          <a:ext cx="0" cy="0"/>
          <a:chOff x="0" y="0"/>
          <a:chExt cx="0" cy="0"/>
        </a:xfrm>
      </p:grpSpPr>
      <p:sp>
        <p:nvSpPr>
          <p:cNvPr id="136" name="Google Shape;136;p5"/>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7" name="Google Shape;137;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8" name="Google Shape;138;p5"/>
          <p:cNvSpPr txBox="1"/>
          <p:nvPr>
            <p:ph type="title"/>
          </p:nvPr>
        </p:nvSpPr>
        <p:spPr>
          <a:xfrm>
            <a:off x="3045368" y="2043663"/>
            <a:ext cx="6105194" cy="203105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6000"/>
              <a:buFont typeface="Calibri"/>
              <a:buNone/>
            </a:pPr>
            <a:r>
              <a:rPr lang="en-US" sz="6000">
                <a:solidFill>
                  <a:srgbClr val="FFFFFF"/>
                </a:solidFill>
                <a:latin typeface="Calibri"/>
                <a:ea typeface="Calibri"/>
                <a:cs typeface="Calibri"/>
                <a:sym typeface="Calibri"/>
              </a:rPr>
              <a:t>Applications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g5a4b8c8d04_0_39"/>
          <p:cNvPicPr preferRelativeResize="0"/>
          <p:nvPr/>
        </p:nvPicPr>
        <p:blipFill>
          <a:blip r:embed="rId3">
            <a:alphaModFix/>
          </a:blip>
          <a:stretch>
            <a:fillRect/>
          </a:stretch>
        </p:blipFill>
        <p:spPr>
          <a:xfrm>
            <a:off x="484675" y="236250"/>
            <a:ext cx="4789124" cy="6385499"/>
          </a:xfrm>
          <a:prstGeom prst="rect">
            <a:avLst/>
          </a:prstGeom>
          <a:noFill/>
          <a:ln>
            <a:noFill/>
          </a:ln>
        </p:spPr>
      </p:pic>
      <p:pic>
        <p:nvPicPr>
          <p:cNvPr id="145" name="Google Shape;145;g5a4b8c8d04_0_39"/>
          <p:cNvPicPr preferRelativeResize="0"/>
          <p:nvPr/>
        </p:nvPicPr>
        <p:blipFill rotWithShape="1">
          <a:blip r:embed="rId4">
            <a:alphaModFix/>
          </a:blip>
          <a:srcRect b="33659" l="0" r="0" t="33465"/>
          <a:stretch/>
        </p:blipFill>
        <p:spPr>
          <a:xfrm>
            <a:off x="6344200" y="3773250"/>
            <a:ext cx="4512801" cy="2848502"/>
          </a:xfrm>
          <a:prstGeom prst="rect">
            <a:avLst/>
          </a:prstGeom>
          <a:noFill/>
          <a:ln>
            <a:noFill/>
          </a:ln>
        </p:spPr>
      </p:pic>
      <p:pic>
        <p:nvPicPr>
          <p:cNvPr id="146" name="Google Shape;146;g5a4b8c8d04_0_39"/>
          <p:cNvPicPr preferRelativeResize="0"/>
          <p:nvPr/>
        </p:nvPicPr>
        <p:blipFill>
          <a:blip r:embed="rId5">
            <a:alphaModFix/>
          </a:blip>
          <a:stretch>
            <a:fillRect/>
          </a:stretch>
        </p:blipFill>
        <p:spPr>
          <a:xfrm>
            <a:off x="6344200" y="236250"/>
            <a:ext cx="4512799" cy="3384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0" name="Shape 150"/>
        <p:cNvGrpSpPr/>
        <p:nvPr/>
      </p:nvGrpSpPr>
      <p:grpSpPr>
        <a:xfrm>
          <a:off x="0" y="0"/>
          <a:ext cx="0" cy="0"/>
          <a:chOff x="0" y="0"/>
          <a:chExt cx="0" cy="0"/>
        </a:xfrm>
      </p:grpSpPr>
      <p:pic>
        <p:nvPicPr>
          <p:cNvPr descr="Image result for how to make a diagram for internet of thing custom" id="151" name="Google Shape;151;p6"/>
          <p:cNvPicPr preferRelativeResize="0"/>
          <p:nvPr/>
        </p:nvPicPr>
        <p:blipFill rotWithShape="1">
          <a:blip r:embed="rId3">
            <a:alphaModFix/>
          </a:blip>
          <a:srcRect b="1" l="4557" r="3356" t="0"/>
          <a:stretch/>
        </p:blipFill>
        <p:spPr>
          <a:xfrm>
            <a:off x="-1" y="10"/>
            <a:ext cx="12192001" cy="4666928"/>
          </a:xfrm>
          <a:prstGeom prst="rect">
            <a:avLst/>
          </a:prstGeom>
          <a:noFill/>
          <a:ln>
            <a:noFill/>
          </a:ln>
        </p:spPr>
      </p:pic>
      <p:pic>
        <p:nvPicPr>
          <p:cNvPr id="152" name="Google Shape;152;p6"/>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53" name="Google Shape;153;p6"/>
          <p:cNvSpPr/>
          <p:nvPr/>
        </p:nvSpPr>
        <p:spPr>
          <a:xfrm>
            <a:off x="1456267" y="4388303"/>
            <a:ext cx="824089" cy="702986"/>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6"/>
          <p:cNvSpPr txBox="1"/>
          <p:nvPr>
            <p:ph type="title"/>
          </p:nvPr>
        </p:nvSpPr>
        <p:spPr>
          <a:xfrm>
            <a:off x="804998" y="4551037"/>
            <a:ext cx="5021782" cy="150993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000"/>
              <a:buFont typeface="Calibri"/>
              <a:buNone/>
            </a:pPr>
            <a:r>
              <a:rPr lang="en-US" sz="4000">
                <a:solidFill>
                  <a:srgbClr val="000000"/>
                </a:solidFill>
              </a:rPr>
              <a:t>CSS/IBM Gateway	</a:t>
            </a:r>
            <a:endParaRPr sz="4000">
              <a:solidFill>
                <a:srgbClr val="000000"/>
              </a:solidFill>
            </a:endParaRPr>
          </a:p>
        </p:txBody>
      </p:sp>
      <p:sp>
        <p:nvSpPr>
          <p:cNvPr id="155" name="Google Shape;155;p6"/>
          <p:cNvSpPr txBox="1"/>
          <p:nvPr>
            <p:ph idx="1" type="body"/>
          </p:nvPr>
        </p:nvSpPr>
        <p:spPr>
          <a:xfrm>
            <a:off x="6470247" y="4551037"/>
            <a:ext cx="4926411" cy="1509935"/>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1800"/>
              <a:buChar char="•"/>
            </a:pPr>
            <a:r>
              <a:rPr lang="en-US" sz="1800">
                <a:solidFill>
                  <a:srgbClr val="000000"/>
                </a:solidFill>
              </a:rPr>
              <a:t>CC3220SF</a:t>
            </a:r>
            <a:endParaRPr/>
          </a:p>
          <a:p>
            <a:pPr indent="-228600" lvl="0" marL="228600" rtl="0" algn="l">
              <a:lnSpc>
                <a:spcPct val="90000"/>
              </a:lnSpc>
              <a:spcBef>
                <a:spcPts val="1000"/>
              </a:spcBef>
              <a:spcAft>
                <a:spcPts val="0"/>
              </a:spcAft>
              <a:buClr>
                <a:srgbClr val="000000"/>
              </a:buClr>
              <a:buSzPts val="1800"/>
              <a:buChar char="•"/>
            </a:pPr>
            <a:r>
              <a:rPr lang="en-US" sz="1800">
                <a:solidFill>
                  <a:srgbClr val="000000"/>
                </a:solidFill>
              </a:rPr>
              <a:t>CC1350</a:t>
            </a:r>
            <a:endParaRPr/>
          </a:p>
          <a:p>
            <a:pPr indent="-228600" lvl="0" marL="228600" rtl="0" algn="l">
              <a:lnSpc>
                <a:spcPct val="90000"/>
              </a:lnSpc>
              <a:spcBef>
                <a:spcPts val="1000"/>
              </a:spcBef>
              <a:spcAft>
                <a:spcPts val="0"/>
              </a:spcAft>
              <a:buClr>
                <a:srgbClr val="000000"/>
              </a:buClr>
              <a:buSzPts val="1800"/>
              <a:buChar char="•"/>
            </a:pPr>
            <a:r>
              <a:rPr lang="en-US" sz="1800">
                <a:solidFill>
                  <a:srgbClr val="000000"/>
                </a:solidFill>
              </a:rPr>
              <a:t>Sensor Tag </a:t>
            </a:r>
            <a:endParaRPr/>
          </a:p>
          <a:p>
            <a:pPr indent="-228600" lvl="0" marL="228600" rtl="0" algn="l">
              <a:lnSpc>
                <a:spcPct val="90000"/>
              </a:lnSpc>
              <a:spcBef>
                <a:spcPts val="1000"/>
              </a:spcBef>
              <a:spcAft>
                <a:spcPts val="0"/>
              </a:spcAft>
              <a:buClr>
                <a:srgbClr val="000000"/>
              </a:buClr>
              <a:buSzPts val="1800"/>
              <a:buChar char="•"/>
            </a:pPr>
            <a:r>
              <a:rPr lang="en-US" sz="1800">
                <a:solidFill>
                  <a:srgbClr val="000000"/>
                </a:solidFill>
              </a:rPr>
              <a:t>Airflow sensor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g5187c12ab0_0_0"/>
          <p:cNvPicPr preferRelativeResize="0"/>
          <p:nvPr/>
        </p:nvPicPr>
        <p:blipFill>
          <a:blip r:embed="rId3">
            <a:alphaModFix/>
          </a:blip>
          <a:stretch>
            <a:fillRect/>
          </a:stretch>
        </p:blipFill>
        <p:spPr>
          <a:xfrm>
            <a:off x="1911150" y="57713"/>
            <a:ext cx="8199976" cy="6742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5" name="Shape 165"/>
        <p:cNvGrpSpPr/>
        <p:nvPr/>
      </p:nvGrpSpPr>
      <p:grpSpPr>
        <a:xfrm>
          <a:off x="0" y="0"/>
          <a:ext cx="0" cy="0"/>
          <a:chOff x="0" y="0"/>
          <a:chExt cx="0" cy="0"/>
        </a:xfrm>
      </p:grpSpPr>
      <p:pic>
        <p:nvPicPr>
          <p:cNvPr id="166" name="Google Shape;166;p7"/>
          <p:cNvPicPr preferRelativeResize="0"/>
          <p:nvPr>
            <p:ph idx="1" type="body"/>
          </p:nvPr>
        </p:nvPicPr>
        <p:blipFill rotWithShape="1">
          <a:blip r:embed="rId3">
            <a:alphaModFix/>
          </a:blip>
          <a:srcRect b="0" l="0" r="0" t="0"/>
          <a:stretch/>
        </p:blipFill>
        <p:spPr>
          <a:xfrm>
            <a:off x="2306158" y="643466"/>
            <a:ext cx="7579683" cy="557106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ickStarter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2019-05-17T20:00:19Z</dcterms:created>
  <dc:creator>10891867</dc:creator>
</cp:coreProperties>
</file>